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Lobster"/>
      <p:regular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  <p:embeddedFont>
      <p:font typeface="Pacifico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3F601E-D1CC-4FEC-A739-39F3E1EF867F}">
  <a:tblStyle styleId="{943F601E-D1CC-4FEC-A739-39F3E1EF86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27" Type="http://schemas.openxmlformats.org/officeDocument/2006/relationships/font" Target="fonts/Pacific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-regular.fntdata"/><Relationship Id="rId18" Type="http://schemas.openxmlformats.org/officeDocument/2006/relationships/font" Target="fonts/Lobster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b60b450f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b60b450f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a8e6f0c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a8e6f0c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c50ec209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c50ec209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b60b450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7b60b450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Relationship Id="rId6" Type="http://schemas.openxmlformats.org/officeDocument/2006/relationships/slide" Target="/ppt/slides/slide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3.xml"/><Relationship Id="rId3" Type="http://schemas.openxmlformats.org/officeDocument/2006/relationships/slide" Target="/ppt/slides/slide3.xml"/><Relationship Id="rId4" Type="http://schemas.openxmlformats.org/officeDocument/2006/relationships/slide" Target="/ppt/slides/slide3.xml"/><Relationship Id="rId5" Type="http://schemas.openxmlformats.org/officeDocument/2006/relationships/slide" Target="/ppt/slides/slide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.id/MengAlir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4.jpg"/><Relationship Id="rId6" Type="http://schemas.openxmlformats.org/officeDocument/2006/relationships/image" Target="../media/image6.jpg"/><Relationship Id="rId7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4.xml"/><Relationship Id="rId4" Type="http://schemas.openxmlformats.org/officeDocument/2006/relationships/slide" Target="/ppt/slides/slide5.xml"/><Relationship Id="rId9" Type="http://schemas.openxmlformats.org/officeDocument/2006/relationships/slide" Target="/ppt/slides/slide10.xml"/><Relationship Id="rId5" Type="http://schemas.openxmlformats.org/officeDocument/2006/relationships/slide" Target="/ppt/slides/slide6.xml"/><Relationship Id="rId6" Type="http://schemas.openxmlformats.org/officeDocument/2006/relationships/slide" Target="/ppt/slides/slide7.xml"/><Relationship Id="rId7" Type="http://schemas.openxmlformats.org/officeDocument/2006/relationships/slide" Target="/ppt/slides/slide8.xml"/><Relationship Id="rId8" Type="http://schemas.openxmlformats.org/officeDocument/2006/relationships/slide" Target="/ppt/slides/slide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data.go.id" TargetMode="External"/><Relationship Id="rId4" Type="http://schemas.openxmlformats.org/officeDocument/2006/relationships/hyperlink" Target="https://www.bps.go.id" TargetMode="External"/><Relationship Id="rId5" Type="http://schemas.openxmlformats.org/officeDocument/2006/relationships/hyperlink" Target="https://databoks.katadata.co.id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s.id/MengAlirCash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idx="1" type="subTitle"/>
          </p:nvPr>
        </p:nvSpPr>
        <p:spPr>
          <a:xfrm>
            <a:off x="4746900" y="3924925"/>
            <a:ext cx="38076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id" sz="2400">
                <a:latin typeface="Lobster"/>
                <a:ea typeface="Lobster"/>
                <a:cs typeface="Lobster"/>
                <a:sym typeface="Lobster"/>
              </a:rPr>
              <a:t>"Request Data For Your Riset"</a:t>
            </a:r>
            <a:endParaRPr sz="2400"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229" name="Google Shape;22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4475" y="1720675"/>
            <a:ext cx="4481227" cy="85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/>
          <p:nvPr>
            <p:ph type="title"/>
          </p:nvPr>
        </p:nvSpPr>
        <p:spPr>
          <a:xfrm>
            <a:off x="1052550" y="48050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4500"/>
              <a:t>Prototipe</a:t>
            </a:r>
            <a:endParaRPr sz="4500"/>
          </a:p>
        </p:txBody>
      </p:sp>
      <p:sp>
        <p:nvSpPr>
          <p:cNvPr id="293" name="Google Shape;293;p26"/>
          <p:cNvSpPr txBox="1"/>
          <p:nvPr/>
        </p:nvSpPr>
        <p:spPr>
          <a:xfrm>
            <a:off x="1052550" y="1579900"/>
            <a:ext cx="703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https://s.id/MengAlir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p26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00" name="Google Shape;300;p27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Terima kasih!</a:t>
            </a:r>
            <a:endParaRPr/>
          </a:p>
        </p:txBody>
      </p:sp>
      <p:grpSp>
        <p:nvGrpSpPr>
          <p:cNvPr id="301" name="Google Shape;301;p2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02" name="Google Shape;302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0" name="Google Shape;310;p27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2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13" name="Google Shape;313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7" name="Google Shape;317;p27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20" name="Google Shape;320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4" name="Google Shape;324;p27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25" name="Google Shape;325;p2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2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27" name="Google Shape;327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1" name="Google Shape;331;p2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32" name="Google Shape;332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3" name="Google Shape;333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34" name="Google Shape;334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36" name="Google Shape;336;p27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37" name="Google Shape;337;p2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38" name="Google Shape;338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6" name="Google Shape;346;p27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052550" y="48050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4500">
                <a:latin typeface="Pacifico"/>
                <a:ea typeface="Pacifico"/>
                <a:cs typeface="Pacifico"/>
                <a:sym typeface="Pacifico"/>
              </a:rPr>
              <a:t>Tim Mengalir</a:t>
            </a:r>
            <a:endParaRPr sz="4500"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052550" y="1579900"/>
            <a:ext cx="703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Justis Aulia Pratomo</a:t>
            </a:r>
            <a:endParaRPr sz="32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Muhammad Azhar Rasyad</a:t>
            </a:r>
            <a:endParaRPr sz="32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>
                <a:solidFill>
                  <a:srgbClr val="FFFFFF"/>
                </a:solidFill>
                <a:latin typeface="Lobster"/>
                <a:ea typeface="Lobster"/>
                <a:cs typeface="Lobster"/>
                <a:sym typeface="Lobster"/>
              </a:rPr>
              <a:t>Musyaffa Ahmad Syauqi</a:t>
            </a:r>
            <a:endParaRPr sz="3200">
              <a:solidFill>
                <a:srgbClr val="FFFFFF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/>
        </p:nvSpPr>
        <p:spPr>
          <a:xfrm>
            <a:off x="1297500" y="5992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Daftar Isi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1297500" y="1485525"/>
            <a:ext cx="4059900" cy="29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Ringkasan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Memahami Masalah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Tujuan Project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Deskripsi Produk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Model Bisnis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Cashflow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id" sz="150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Prototipe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Ringkasan</a:t>
            </a:r>
            <a:endParaRPr/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FFFFFF"/>
                </a:solidFill>
              </a:rPr>
              <a:t>Pada zaman sekarang ini </a:t>
            </a:r>
            <a:r>
              <a:rPr b="1" lang="id" sz="1500">
                <a:solidFill>
                  <a:srgbClr val="FFFFFF"/>
                </a:solidFill>
              </a:rPr>
              <a:t>hampir segala sesuatu memerlukan data</a:t>
            </a:r>
            <a:r>
              <a:rPr lang="id" sz="1500">
                <a:solidFill>
                  <a:srgbClr val="FFFFFF"/>
                </a:solidFill>
              </a:rPr>
              <a:t> untuk membuktikan kebenaran suatu hal, tanpa adanya data maka suatu hal tersebut dapat dikatakan tidak benar meskipun hal tersebut benar. </a:t>
            </a:r>
            <a:endParaRPr sz="1500">
              <a:solidFill>
                <a:srgbClr val="FFFFFF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id" sz="1500">
                <a:solidFill>
                  <a:srgbClr val="FFFFFF"/>
                </a:solidFill>
              </a:rPr>
              <a:t>Data tersebut didapatkan dengan berbagai macam cara mulai dari survei, observasi, sensus, dan lain sebagainya, tetapi untuk mendapatkannya tidaklah cepat, melainkan membutuhkan waktu dan tergantung dari data yang dibutuhkan.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249" name="Google Shape;249;p20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Memahami Masalah</a:t>
            </a:r>
            <a:endParaRPr/>
          </a:p>
        </p:txBody>
      </p:sp>
      <p:sp>
        <p:nvSpPr>
          <p:cNvPr id="255" name="Google Shape;255;p21"/>
          <p:cNvSpPr txBox="1"/>
          <p:nvPr/>
        </p:nvSpPr>
        <p:spPr>
          <a:xfrm>
            <a:off x="1297500" y="16674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6" name="Google Shape;256;p21"/>
          <p:cNvSpPr txBox="1"/>
          <p:nvPr>
            <p:ph idx="1" type="body"/>
          </p:nvPr>
        </p:nvSpPr>
        <p:spPr>
          <a:xfrm>
            <a:off x="2030400" y="16674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d" sz="1500">
                <a:solidFill>
                  <a:srgbClr val="FFFFFF"/>
                </a:solidFill>
              </a:rPr>
              <a:t>Beberapa masalah diatas sudah </a:t>
            </a:r>
            <a:r>
              <a:rPr b="1" lang="id" sz="1500">
                <a:solidFill>
                  <a:srgbClr val="FFFFFF"/>
                </a:solidFill>
              </a:rPr>
              <a:t>diantisipasi</a:t>
            </a:r>
            <a:r>
              <a:rPr lang="id" sz="1500">
                <a:solidFill>
                  <a:srgbClr val="FFFFFF"/>
                </a:solidFill>
              </a:rPr>
              <a:t> di Indonesia yaitu </a:t>
            </a:r>
            <a:r>
              <a:rPr b="1" lang="id" sz="1500">
                <a:solidFill>
                  <a:srgbClr val="FFFFFF"/>
                </a:solidFill>
              </a:rPr>
              <a:t>dengan adanya</a:t>
            </a:r>
            <a:r>
              <a:rPr lang="id" sz="1500">
                <a:solidFill>
                  <a:srgbClr val="FFFFFF"/>
                </a:solidFill>
              </a:rPr>
              <a:t> </a:t>
            </a:r>
            <a:r>
              <a:rPr b="1" lang="id" sz="1500">
                <a:solidFill>
                  <a:srgbClr val="FFFFFF"/>
                </a:solidFill>
              </a:rPr>
              <a:t>situs web</a:t>
            </a:r>
            <a:r>
              <a:rPr lang="id" sz="1500">
                <a:solidFill>
                  <a:srgbClr val="FFFFFF"/>
                </a:solidFill>
              </a:rPr>
              <a:t> </a:t>
            </a:r>
            <a:r>
              <a:rPr lang="id" sz="1500" u="sng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https://data.go.id</a:t>
            </a:r>
            <a:r>
              <a:rPr lang="id" sz="1500">
                <a:solidFill>
                  <a:srgbClr val="FFFFFF"/>
                </a:solidFill>
              </a:rPr>
              <a:t>, </a:t>
            </a:r>
            <a:r>
              <a:rPr lang="id" sz="1500" u="sng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https://www.bps.go.id</a:t>
            </a:r>
            <a:r>
              <a:rPr lang="id" sz="1500">
                <a:solidFill>
                  <a:srgbClr val="FFFFFF"/>
                </a:solidFill>
              </a:rPr>
              <a:t>, </a:t>
            </a:r>
            <a:r>
              <a:rPr lang="id" sz="1500" u="sng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https://databoks.katadata.co.id</a:t>
            </a:r>
            <a:r>
              <a:rPr lang="id" sz="1500">
                <a:solidFill>
                  <a:srgbClr val="FFFFFF"/>
                </a:solidFill>
              </a:rPr>
              <a:t>, dan sebagainya.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257" name="Google Shape;257;p21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FFFFFF"/>
                </a:solidFill>
              </a:rPr>
              <a:t>Situs web tersebut sudah banyak memberikan data-data pemerintahan Indonesia secara transparan sehingga </a:t>
            </a:r>
            <a:r>
              <a:rPr b="1" lang="id" sz="1500">
                <a:solidFill>
                  <a:srgbClr val="FFFFFF"/>
                </a:solidFill>
              </a:rPr>
              <a:t>siap digunakan</a:t>
            </a:r>
            <a:r>
              <a:rPr lang="id" sz="1500">
                <a:solidFill>
                  <a:srgbClr val="FFFFFF"/>
                </a:solidFill>
              </a:rPr>
              <a:t> untuk riset ataupun kebutuhan yang lainnya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1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id" sz="1500">
                <a:solidFill>
                  <a:srgbClr val="FFFFFF"/>
                </a:solidFill>
              </a:rPr>
              <a:t>Namun, karena data-data tersebut sudah siap digunakan artinya </a:t>
            </a:r>
            <a:r>
              <a:rPr b="1" lang="id" sz="1500">
                <a:solidFill>
                  <a:srgbClr val="FFFFFF"/>
                </a:solidFill>
              </a:rPr>
              <a:t>data tersebut tidak dapat diubah</a:t>
            </a:r>
            <a:r>
              <a:rPr lang="id" sz="1500">
                <a:solidFill>
                  <a:srgbClr val="FFFFFF"/>
                </a:solidFill>
              </a:rPr>
              <a:t> dan jika tetap dipaksa untuk diubah maka data yang diubah </a:t>
            </a:r>
            <a:r>
              <a:rPr b="1" lang="id" sz="1500">
                <a:solidFill>
                  <a:srgbClr val="FFFFFF"/>
                </a:solidFill>
              </a:rPr>
              <a:t>merupakan data palsu</a:t>
            </a:r>
            <a:r>
              <a:rPr lang="id" sz="1500">
                <a:solidFill>
                  <a:srgbClr val="FFFFFF"/>
                </a:solidFill>
              </a:rPr>
              <a:t>, sehingga orang-orang yang membutuhkan datanya hanya bisa menggunakan data yang sudah tersedia pada situs-situs web sebelumnya.</a:t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Tujuan Project</a:t>
            </a:r>
            <a:endParaRPr/>
          </a:p>
        </p:txBody>
      </p:sp>
      <p:sp>
        <p:nvSpPr>
          <p:cNvPr id="266" name="Google Shape;266;p22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FFFFFF"/>
                </a:solidFill>
              </a:rPr>
              <a:t>Memberikan solusi untuk orang yang membutuhkan data apapun itu, selama </a:t>
            </a:r>
            <a:r>
              <a:rPr i="1" lang="id" sz="1500">
                <a:solidFill>
                  <a:srgbClr val="FFFFFF"/>
                </a:solidFill>
              </a:rPr>
              <a:t>legal</a:t>
            </a:r>
            <a:r>
              <a:rPr lang="id" sz="1500">
                <a:solidFill>
                  <a:srgbClr val="FFFFFF"/>
                </a:solidFill>
              </a:rPr>
              <a:t> dan </a:t>
            </a:r>
            <a:r>
              <a:rPr i="1" lang="id" sz="1500">
                <a:solidFill>
                  <a:srgbClr val="FFFFFF"/>
                </a:solidFill>
              </a:rPr>
              <a:t>valid</a:t>
            </a:r>
            <a:r>
              <a:rPr lang="id" sz="1500">
                <a:solidFill>
                  <a:srgbClr val="FFFFFF"/>
                </a:solidFill>
              </a:rPr>
              <a:t>, maka dapat menggunakan jasa kami untuk mencari data yang sesuai keinginan orang yang membutuhkan data.</a:t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Deskripsi Produk / Layanan</a:t>
            </a:r>
            <a:endParaRPr/>
          </a:p>
        </p:txBody>
      </p:sp>
      <p:sp>
        <p:nvSpPr>
          <p:cNvPr id="272" name="Google Shape;272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d" sz="1500">
                <a:solidFill>
                  <a:srgbClr val="FFFFFF"/>
                </a:solidFill>
              </a:rPr>
              <a:t>Saat ini MengAlir merupakan layanan yang masih dalam tahap perkembangan, layanan yang diberikan yaitu ketika ada </a:t>
            </a:r>
            <a:r>
              <a:rPr i="1" lang="id" sz="1500">
                <a:solidFill>
                  <a:srgbClr val="FFFFFF"/>
                </a:solidFill>
              </a:rPr>
              <a:t>customer </a:t>
            </a:r>
            <a:r>
              <a:rPr lang="id" sz="1500">
                <a:solidFill>
                  <a:srgbClr val="FFFFFF"/>
                </a:solidFill>
              </a:rPr>
              <a:t>membutuhkan sebuah data maka kami sebagai penyedia jasa siap untuk mencarikan data tersebut.</a:t>
            </a:r>
            <a:endParaRPr sz="1500">
              <a:solidFill>
                <a:srgbClr val="FFFFFF"/>
              </a:solidFill>
            </a:endParaRPr>
          </a:p>
          <a:p>
            <a:pPr indent="457200" lvl="0" marL="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id" sz="1500">
                <a:solidFill>
                  <a:srgbClr val="FFFFFF"/>
                </a:solidFill>
              </a:rPr>
              <a:t>Tentunya tidak semua data dapat kita cari melainkan yang legal dan valid, layanan kami mengutamakan keaslian serta keakuratan data kepada </a:t>
            </a:r>
            <a:r>
              <a:rPr i="1" lang="id" sz="1500">
                <a:solidFill>
                  <a:srgbClr val="FFFFFF"/>
                </a:solidFill>
              </a:rPr>
              <a:t>customer</a:t>
            </a:r>
            <a:r>
              <a:rPr lang="id" sz="1500">
                <a:solidFill>
                  <a:srgbClr val="FFFFFF"/>
                </a:solidFill>
              </a:rPr>
              <a:t> sehingga menjadi jasa penyedia data yang terpercaya.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273" name="Google Shape;273;p23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/>
          <p:nvPr>
            <p:ph type="title"/>
          </p:nvPr>
        </p:nvSpPr>
        <p:spPr>
          <a:xfrm>
            <a:off x="1297500" y="393750"/>
            <a:ext cx="3798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d"/>
              <a:t>Model Bisnis</a:t>
            </a:r>
            <a:endParaRPr/>
          </a:p>
        </p:txBody>
      </p:sp>
      <p:sp>
        <p:nvSpPr>
          <p:cNvPr id="279" name="Google Shape;279;p24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graphicFrame>
        <p:nvGraphicFramePr>
          <p:cNvPr id="280" name="Google Shape;280;p24"/>
          <p:cNvGraphicFramePr/>
          <p:nvPr/>
        </p:nvGraphicFramePr>
        <p:xfrm>
          <a:off x="1225275" y="88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{943F601E-D1CC-4FEC-A739-39F3E1EF867F}</a:tableStyleId>
              </a:tblPr>
              <a:tblGrid>
                <a:gridCol w="1221925"/>
                <a:gridCol w="1612750"/>
                <a:gridCol w="819175"/>
                <a:gridCol w="793575"/>
                <a:gridCol w="1587150"/>
                <a:gridCol w="1221925"/>
              </a:tblGrid>
              <a:tr h="14576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Key Partners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Lembaga penyedia data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Lembaga survei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Key Activities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Mencari </a:t>
                      </a:r>
                      <a:r>
                        <a:rPr i="1"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 </a:t>
                      </a:r>
                      <a:r>
                        <a:rPr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yang membutuhkan data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Mengumpulkan data yang dicari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 gridSpan="2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Value Propositions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MengAlir sebagai penyedia jasa mencari data yang dibutuhkan </a:t>
                      </a:r>
                      <a:r>
                        <a:rPr i="1"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Data yang dicarikan legal dan valid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 rowSpan="2" h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 Relationship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Memberikan data yang sudah tersedia secara gratis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 Segment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Peneliti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Mahasiswa yang membutuhkan data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Orang yang membutuhkan data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</a:tr>
              <a:tr h="12670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Key Resources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Orang yang mengumpulkan data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Platform data dikumpulkan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Channels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Media Sosial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Situs Web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Aplikasi </a:t>
                      </a:r>
                      <a:r>
                        <a:rPr i="1"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Mobile</a:t>
                      </a:r>
                      <a:endParaRPr i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 vMerge="1"/>
              </a:tr>
              <a:tr h="1076375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Cost Structure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Gaji Pegawai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Biaya Marketing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Biaya Pemeliharaan Server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Revenue Streams</a:t>
                      </a:r>
                      <a:endParaRPr b="1"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 Mendapat keuntungan dari jasa mencarikan data yang dibutuhkan </a:t>
                      </a:r>
                      <a:r>
                        <a:rPr i="1" lang="id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customer</a:t>
                      </a:r>
                      <a:endParaRPr sz="10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solidFill>
                      <a:srgbClr val="FFFFFF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5"/>
          <p:cNvSpPr txBox="1"/>
          <p:nvPr>
            <p:ph type="title"/>
          </p:nvPr>
        </p:nvSpPr>
        <p:spPr>
          <a:xfrm>
            <a:off x="1052550" y="48050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4500"/>
              <a:t>Cashflow</a:t>
            </a:r>
            <a:endParaRPr sz="4500"/>
          </a:p>
        </p:txBody>
      </p:sp>
      <p:sp>
        <p:nvSpPr>
          <p:cNvPr id="286" name="Google Shape;286;p25"/>
          <p:cNvSpPr txBox="1"/>
          <p:nvPr/>
        </p:nvSpPr>
        <p:spPr>
          <a:xfrm>
            <a:off x="1052550" y="1579900"/>
            <a:ext cx="7038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 u="sng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https://s.id/MengAlirCash</a:t>
            </a:r>
            <a:endParaRPr sz="3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5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